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9152c8d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9152c8d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89152c8d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9152c8d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9152c8d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9152c8d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a7b3b305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a7b3b305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8a7b3b305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a7b3b305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a7b3b305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a7b3b305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931683360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931683360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93168336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93168336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jpg"/><Relationship Id="rId6" Type="http://schemas.openxmlformats.org/officeDocument/2006/relationships/image" Target="../media/image13.jpg"/><Relationship Id="rId7" Type="http://schemas.openxmlformats.org/officeDocument/2006/relationships/image" Target="../media/image5.jpg"/><Relationship Id="rId8"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minhhuy2810/rice-diseases-image-dataset"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rive.google.com/drive/folders/1lbgXCNdc5BICy-MOzRNdfI670TC-BrnL?usp=sharing" TargetMode="External"/><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hyperlink" Target="https://play.google.com/store/apps/details?id=dev.mtsstudio.ricey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riceye.herokuapp.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815400" y="1721163"/>
            <a:ext cx="2375100" cy="8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Riceye</a:t>
            </a:r>
            <a:endParaRPr/>
          </a:p>
        </p:txBody>
      </p:sp>
      <p:sp>
        <p:nvSpPr>
          <p:cNvPr id="55" name="Google Shape;55;p13"/>
          <p:cNvSpPr txBox="1"/>
          <p:nvPr>
            <p:ph idx="1" type="subTitle"/>
          </p:nvPr>
        </p:nvSpPr>
        <p:spPr>
          <a:xfrm>
            <a:off x="311700" y="267546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000">
                <a:solidFill>
                  <a:srgbClr val="000000"/>
                </a:solidFill>
              </a:rPr>
              <a:t>created by : Hansel, Rike, Brizky</a:t>
            </a:r>
            <a:endParaRPr sz="2000">
              <a:solidFill>
                <a:srgbClr val="000000"/>
              </a:solidFill>
            </a:endParaRPr>
          </a:p>
        </p:txBody>
      </p:sp>
      <p:pic>
        <p:nvPicPr>
          <p:cNvPr id="56" name="Google Shape;56;p13"/>
          <p:cNvPicPr preferRelativeResize="0"/>
          <p:nvPr/>
        </p:nvPicPr>
        <p:blipFill>
          <a:blip r:embed="rId3">
            <a:alphaModFix/>
          </a:blip>
          <a:stretch>
            <a:fillRect/>
          </a:stretch>
        </p:blipFill>
        <p:spPr>
          <a:xfrm>
            <a:off x="2527900" y="4628125"/>
            <a:ext cx="4088200" cy="317525"/>
          </a:xfrm>
          <a:prstGeom prst="rect">
            <a:avLst/>
          </a:prstGeom>
          <a:noFill/>
          <a:ln>
            <a:noFill/>
          </a:ln>
        </p:spPr>
      </p:pic>
      <p:pic>
        <p:nvPicPr>
          <p:cNvPr id="57" name="Google Shape;57;p13"/>
          <p:cNvPicPr preferRelativeResize="0"/>
          <p:nvPr/>
        </p:nvPicPr>
        <p:blipFill>
          <a:blip r:embed="rId4">
            <a:alphaModFix/>
          </a:blip>
          <a:stretch>
            <a:fillRect/>
          </a:stretch>
        </p:blipFill>
        <p:spPr>
          <a:xfrm>
            <a:off x="7513300" y="191025"/>
            <a:ext cx="1506275" cy="434100"/>
          </a:xfrm>
          <a:prstGeom prst="rect">
            <a:avLst/>
          </a:prstGeom>
          <a:noFill/>
          <a:ln>
            <a:noFill/>
          </a:ln>
        </p:spPr>
      </p:pic>
      <p:pic>
        <p:nvPicPr>
          <p:cNvPr id="58" name="Google Shape;58;p13"/>
          <p:cNvPicPr preferRelativeResize="0"/>
          <p:nvPr/>
        </p:nvPicPr>
        <p:blipFill>
          <a:blip r:embed="rId5">
            <a:alphaModFix/>
          </a:blip>
          <a:stretch>
            <a:fillRect/>
          </a:stretch>
        </p:blipFill>
        <p:spPr>
          <a:xfrm>
            <a:off x="4958450" y="1417213"/>
            <a:ext cx="1258250" cy="1258250"/>
          </a:xfrm>
          <a:prstGeom prst="rect">
            <a:avLst/>
          </a:prstGeom>
          <a:noFill/>
          <a:ln>
            <a:noFill/>
          </a:ln>
        </p:spPr>
      </p:pic>
      <p:sp>
        <p:nvSpPr>
          <p:cNvPr id="59" name="Google Shape;59;p13"/>
          <p:cNvSpPr txBox="1"/>
          <p:nvPr/>
        </p:nvSpPr>
        <p:spPr>
          <a:xfrm>
            <a:off x="2696400" y="3277488"/>
            <a:ext cx="37512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900"/>
              <a:t>bangk!t JKT3-E</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Reason</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d" sz="1100">
                <a:solidFill>
                  <a:schemeClr val="dk1"/>
                </a:solidFill>
              </a:rPr>
              <a:t>This dataset has already a </a:t>
            </a:r>
            <a:r>
              <a:rPr b="1" lang="id" sz="1100">
                <a:solidFill>
                  <a:schemeClr val="dk1"/>
                </a:solidFill>
              </a:rPr>
              <a:t>quite large numbers</a:t>
            </a:r>
            <a:r>
              <a:rPr lang="id" sz="1100">
                <a:solidFill>
                  <a:schemeClr val="dk1"/>
                </a:solidFill>
              </a:rPr>
              <a:t> of image for training and testing, and besides that the amount of images are already balanced between all the different classes. The dataset also has </a:t>
            </a:r>
            <a:r>
              <a:rPr b="1" lang="id" sz="1100">
                <a:solidFill>
                  <a:schemeClr val="dk1"/>
                </a:solidFill>
              </a:rPr>
              <a:t>3 types of rice diseases</a:t>
            </a:r>
            <a:r>
              <a:rPr lang="id" sz="1100">
                <a:solidFill>
                  <a:schemeClr val="dk1"/>
                </a:solidFill>
              </a:rPr>
              <a:t> which are very common diseases in Southeast Asia, such as Healthy, Brown Spot, Hispa and Leaf Blast which are very worst in our case. The dataset also has a </a:t>
            </a:r>
            <a:r>
              <a:rPr b="1" lang="id" sz="1100">
                <a:solidFill>
                  <a:schemeClr val="dk1"/>
                </a:solidFill>
              </a:rPr>
              <a:t>proper work on the image label</a:t>
            </a:r>
            <a:r>
              <a:rPr lang="id" sz="1100">
                <a:solidFill>
                  <a:schemeClr val="dk1"/>
                </a:solidFill>
              </a:rPr>
              <a:t>, so that we also aren’t required to put some extra work in labeling the images.</a:t>
            </a:r>
            <a:endParaRPr sz="1100">
              <a:solidFill>
                <a:schemeClr val="dk1"/>
              </a:solidFill>
            </a:endParaRPr>
          </a:p>
          <a:p>
            <a:pPr indent="0" lvl="0" marL="0" rtl="0" algn="l">
              <a:spcBef>
                <a:spcPts val="0"/>
              </a:spcBef>
              <a:spcAft>
                <a:spcPts val="1600"/>
              </a:spcAft>
              <a:buNone/>
            </a:pPr>
            <a:r>
              <a:t/>
            </a:r>
            <a:endParaRPr/>
          </a:p>
        </p:txBody>
      </p:sp>
      <p:pic>
        <p:nvPicPr>
          <p:cNvPr id="66" name="Google Shape;66;p14"/>
          <p:cNvPicPr preferRelativeResize="0"/>
          <p:nvPr/>
        </p:nvPicPr>
        <p:blipFill>
          <a:blip r:embed="rId3">
            <a:alphaModFix/>
          </a:blip>
          <a:stretch>
            <a:fillRect/>
          </a:stretch>
        </p:blipFill>
        <p:spPr>
          <a:xfrm>
            <a:off x="8040150" y="150975"/>
            <a:ext cx="956650" cy="956650"/>
          </a:xfrm>
          <a:prstGeom prst="rect">
            <a:avLst/>
          </a:prstGeom>
          <a:noFill/>
          <a:ln>
            <a:noFill/>
          </a:ln>
        </p:spPr>
      </p:pic>
      <p:pic>
        <p:nvPicPr>
          <p:cNvPr id="67" name="Google Shape;67;p14"/>
          <p:cNvPicPr preferRelativeResize="0"/>
          <p:nvPr/>
        </p:nvPicPr>
        <p:blipFill>
          <a:blip r:embed="rId4">
            <a:alphaModFix/>
          </a:blip>
          <a:stretch>
            <a:fillRect/>
          </a:stretch>
        </p:blipFill>
        <p:spPr>
          <a:xfrm>
            <a:off x="121575" y="150975"/>
            <a:ext cx="1506275" cy="434100"/>
          </a:xfrm>
          <a:prstGeom prst="rect">
            <a:avLst/>
          </a:prstGeom>
          <a:noFill/>
          <a:ln>
            <a:noFill/>
          </a:ln>
        </p:spPr>
      </p:pic>
      <p:pic>
        <p:nvPicPr>
          <p:cNvPr id="68" name="Google Shape;68;p14"/>
          <p:cNvPicPr preferRelativeResize="0"/>
          <p:nvPr/>
        </p:nvPicPr>
        <p:blipFill>
          <a:blip r:embed="rId5">
            <a:alphaModFix/>
          </a:blip>
          <a:stretch>
            <a:fillRect/>
          </a:stretch>
        </p:blipFill>
        <p:spPr>
          <a:xfrm>
            <a:off x="2473463" y="2184055"/>
            <a:ext cx="2001114" cy="2001091"/>
          </a:xfrm>
          <a:prstGeom prst="rect">
            <a:avLst/>
          </a:prstGeom>
          <a:noFill/>
          <a:ln>
            <a:noFill/>
          </a:ln>
        </p:spPr>
      </p:pic>
      <p:pic>
        <p:nvPicPr>
          <p:cNvPr id="69" name="Google Shape;69;p14"/>
          <p:cNvPicPr preferRelativeResize="0"/>
          <p:nvPr/>
        </p:nvPicPr>
        <p:blipFill>
          <a:blip r:embed="rId6">
            <a:alphaModFix/>
          </a:blip>
          <a:stretch>
            <a:fillRect/>
          </a:stretch>
        </p:blipFill>
        <p:spPr>
          <a:xfrm>
            <a:off x="277501" y="2184055"/>
            <a:ext cx="2001114" cy="2001091"/>
          </a:xfrm>
          <a:prstGeom prst="rect">
            <a:avLst/>
          </a:prstGeom>
          <a:noFill/>
          <a:ln>
            <a:noFill/>
          </a:ln>
        </p:spPr>
      </p:pic>
      <p:pic>
        <p:nvPicPr>
          <p:cNvPr id="70" name="Google Shape;70;p14"/>
          <p:cNvPicPr preferRelativeResize="0"/>
          <p:nvPr/>
        </p:nvPicPr>
        <p:blipFill>
          <a:blip r:embed="rId7">
            <a:alphaModFix/>
          </a:blip>
          <a:stretch>
            <a:fillRect/>
          </a:stretch>
        </p:blipFill>
        <p:spPr>
          <a:xfrm>
            <a:off x="4669415" y="2184050"/>
            <a:ext cx="2001114" cy="2001091"/>
          </a:xfrm>
          <a:prstGeom prst="rect">
            <a:avLst/>
          </a:prstGeom>
          <a:noFill/>
          <a:ln>
            <a:noFill/>
          </a:ln>
        </p:spPr>
      </p:pic>
      <p:pic>
        <p:nvPicPr>
          <p:cNvPr id="71" name="Google Shape;71;p14"/>
          <p:cNvPicPr preferRelativeResize="0"/>
          <p:nvPr/>
        </p:nvPicPr>
        <p:blipFill>
          <a:blip r:embed="rId8">
            <a:alphaModFix/>
          </a:blip>
          <a:stretch>
            <a:fillRect/>
          </a:stretch>
        </p:blipFill>
        <p:spPr>
          <a:xfrm>
            <a:off x="6865387" y="2184059"/>
            <a:ext cx="2001114" cy="2001091"/>
          </a:xfrm>
          <a:prstGeom prst="rect">
            <a:avLst/>
          </a:prstGeom>
          <a:noFill/>
          <a:ln>
            <a:noFill/>
          </a:ln>
        </p:spPr>
      </p:pic>
      <p:sp>
        <p:nvSpPr>
          <p:cNvPr id="72" name="Google Shape;72;p14"/>
          <p:cNvSpPr txBox="1"/>
          <p:nvPr/>
        </p:nvSpPr>
        <p:spPr>
          <a:xfrm>
            <a:off x="297225" y="4201425"/>
            <a:ext cx="1981500" cy="3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t>Healthy</a:t>
            </a:r>
            <a:endParaRPr/>
          </a:p>
        </p:txBody>
      </p:sp>
      <p:sp>
        <p:nvSpPr>
          <p:cNvPr id="73" name="Google Shape;73;p14"/>
          <p:cNvSpPr txBox="1"/>
          <p:nvPr/>
        </p:nvSpPr>
        <p:spPr>
          <a:xfrm>
            <a:off x="2483275" y="4201425"/>
            <a:ext cx="1981500" cy="3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t>Brown Spot</a:t>
            </a:r>
            <a:endParaRPr/>
          </a:p>
        </p:txBody>
      </p:sp>
      <p:sp>
        <p:nvSpPr>
          <p:cNvPr id="74" name="Google Shape;74;p14"/>
          <p:cNvSpPr txBox="1"/>
          <p:nvPr/>
        </p:nvSpPr>
        <p:spPr>
          <a:xfrm>
            <a:off x="4674325" y="4201425"/>
            <a:ext cx="1981500" cy="3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t>Hispa</a:t>
            </a:r>
            <a:endParaRPr/>
          </a:p>
        </p:txBody>
      </p:sp>
      <p:sp>
        <p:nvSpPr>
          <p:cNvPr id="75" name="Google Shape;75;p14"/>
          <p:cNvSpPr txBox="1"/>
          <p:nvPr/>
        </p:nvSpPr>
        <p:spPr>
          <a:xfrm>
            <a:off x="6885000" y="4201425"/>
            <a:ext cx="1981500" cy="3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t>Leaf Blast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Metadata of the dataset</a:t>
            </a:r>
            <a:endParaRPr/>
          </a:p>
        </p:txBody>
      </p:sp>
      <p:sp>
        <p:nvSpPr>
          <p:cNvPr id="81" name="Google Shape;8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sz="1200">
                <a:solidFill>
                  <a:schemeClr val="dk1"/>
                </a:solidFill>
              </a:rPr>
              <a:t>The dataset used for this final project: </a:t>
            </a:r>
            <a:r>
              <a:rPr lang="id" sz="1200" u="sng">
                <a:solidFill>
                  <a:schemeClr val="hlink"/>
                </a:solidFill>
                <a:hlinkClick r:id="rId3"/>
              </a:rPr>
              <a:t>https://www.kaggle.com/minhhuy2810/rice-diseases-image-dataset</a:t>
            </a:r>
            <a:r>
              <a:rPr lang="id" sz="1200">
                <a:solidFill>
                  <a:schemeClr val="dk1"/>
                </a:solidFill>
              </a:rPr>
              <a:t> </a:t>
            </a:r>
            <a:endParaRPr sz="1200">
              <a:solidFill>
                <a:schemeClr val="dk1"/>
              </a:solidFill>
            </a:endParaRPr>
          </a:p>
          <a:p>
            <a:pPr indent="0" lvl="0" marL="0" rtl="0" algn="l">
              <a:spcBef>
                <a:spcPts val="1600"/>
              </a:spcBef>
              <a:spcAft>
                <a:spcPts val="0"/>
              </a:spcAft>
              <a:buClr>
                <a:schemeClr val="dk1"/>
              </a:buClr>
              <a:buSzPts val="1100"/>
              <a:buFont typeface="Arial"/>
              <a:buNone/>
            </a:pPr>
            <a:r>
              <a:rPr lang="id" sz="1200">
                <a:solidFill>
                  <a:schemeClr val="dk1"/>
                </a:solidFill>
              </a:rPr>
              <a:t>The data is about the In the dataset, there are:</a:t>
            </a:r>
            <a:endParaRPr sz="1100">
              <a:solidFill>
                <a:schemeClr val="dk1"/>
              </a:solidFill>
            </a:endParaRPr>
          </a:p>
          <a:p>
            <a:pPr indent="-304800" lvl="0" marL="457200" rtl="0" algn="l">
              <a:spcBef>
                <a:spcPts val="1600"/>
              </a:spcBef>
              <a:spcAft>
                <a:spcPts val="0"/>
              </a:spcAft>
              <a:buClr>
                <a:schemeClr val="dk1"/>
              </a:buClr>
              <a:buSzPts val="1200"/>
              <a:buChar char="●"/>
            </a:pPr>
            <a:r>
              <a:rPr lang="id" sz="1200">
                <a:solidFill>
                  <a:schemeClr val="dk1"/>
                </a:solidFill>
              </a:rPr>
              <a:t>2,000 data which divided into 4 classes: </a:t>
            </a:r>
            <a:endParaRPr sz="1200">
              <a:solidFill>
                <a:schemeClr val="dk1"/>
              </a:solidFill>
            </a:endParaRPr>
          </a:p>
          <a:p>
            <a:pPr indent="-304800" lvl="1" marL="914400" rtl="0" algn="l">
              <a:spcBef>
                <a:spcPts val="0"/>
              </a:spcBef>
              <a:spcAft>
                <a:spcPts val="0"/>
              </a:spcAft>
              <a:buClr>
                <a:schemeClr val="dk1"/>
              </a:buClr>
              <a:buSzPts val="1200"/>
              <a:buChar char="○"/>
            </a:pPr>
            <a:r>
              <a:rPr lang="id" sz="1200">
                <a:solidFill>
                  <a:schemeClr val="dk1"/>
                </a:solidFill>
              </a:rPr>
              <a:t>Brown Spot</a:t>
            </a:r>
            <a:endParaRPr sz="1200">
              <a:solidFill>
                <a:schemeClr val="dk1"/>
              </a:solidFill>
            </a:endParaRPr>
          </a:p>
          <a:p>
            <a:pPr indent="-304800" lvl="1" marL="914400" rtl="0" algn="l">
              <a:spcBef>
                <a:spcPts val="0"/>
              </a:spcBef>
              <a:spcAft>
                <a:spcPts val="0"/>
              </a:spcAft>
              <a:buClr>
                <a:schemeClr val="dk1"/>
              </a:buClr>
              <a:buSzPts val="1200"/>
              <a:buChar char="○"/>
            </a:pPr>
            <a:r>
              <a:rPr lang="id" sz="1200">
                <a:solidFill>
                  <a:schemeClr val="dk1"/>
                </a:solidFill>
              </a:rPr>
              <a:t>Healthy</a:t>
            </a:r>
            <a:endParaRPr sz="1200">
              <a:solidFill>
                <a:schemeClr val="dk1"/>
              </a:solidFill>
            </a:endParaRPr>
          </a:p>
          <a:p>
            <a:pPr indent="-304800" lvl="1" marL="914400" rtl="0" algn="l">
              <a:spcBef>
                <a:spcPts val="0"/>
              </a:spcBef>
              <a:spcAft>
                <a:spcPts val="0"/>
              </a:spcAft>
              <a:buClr>
                <a:schemeClr val="dk1"/>
              </a:buClr>
              <a:buSzPts val="1200"/>
              <a:buChar char="○"/>
            </a:pPr>
            <a:r>
              <a:rPr lang="id" sz="1200">
                <a:solidFill>
                  <a:schemeClr val="dk1"/>
                </a:solidFill>
              </a:rPr>
              <a:t>Hispa</a:t>
            </a:r>
            <a:endParaRPr sz="1200">
              <a:solidFill>
                <a:schemeClr val="dk1"/>
              </a:solidFill>
            </a:endParaRPr>
          </a:p>
          <a:p>
            <a:pPr indent="-304800" lvl="1" marL="914400" rtl="0" algn="l">
              <a:spcBef>
                <a:spcPts val="0"/>
              </a:spcBef>
              <a:spcAft>
                <a:spcPts val="0"/>
              </a:spcAft>
              <a:buClr>
                <a:schemeClr val="dk1"/>
              </a:buClr>
              <a:buSzPts val="1200"/>
              <a:buChar char="○"/>
            </a:pPr>
            <a:r>
              <a:rPr lang="id" sz="1200">
                <a:solidFill>
                  <a:schemeClr val="dk1"/>
                </a:solidFill>
              </a:rPr>
              <a:t>Leaf Blast</a:t>
            </a:r>
            <a:endParaRPr sz="1200">
              <a:solidFill>
                <a:schemeClr val="dk1"/>
              </a:solidFill>
            </a:endParaRPr>
          </a:p>
          <a:p>
            <a:pPr indent="0" lvl="0" marL="457200" rtl="0" algn="l">
              <a:spcBef>
                <a:spcPts val="1600"/>
              </a:spcBef>
              <a:spcAft>
                <a:spcPts val="0"/>
              </a:spcAft>
              <a:buNone/>
            </a:pPr>
            <a:r>
              <a:rPr lang="id" sz="1200">
                <a:solidFill>
                  <a:schemeClr val="dk1"/>
                </a:solidFill>
              </a:rPr>
              <a:t>S</a:t>
            </a:r>
            <a:r>
              <a:rPr lang="id" sz="1200">
                <a:solidFill>
                  <a:schemeClr val="dk1"/>
                </a:solidFill>
              </a:rPr>
              <a:t>o there are 500 data for each class. </a:t>
            </a:r>
            <a:endParaRPr sz="1200">
              <a:solidFill>
                <a:schemeClr val="dk1"/>
              </a:solidFill>
            </a:endParaRPr>
          </a:p>
          <a:p>
            <a:pPr indent="-304800" lvl="0" marL="457200" rtl="0" algn="l">
              <a:spcBef>
                <a:spcPts val="1600"/>
              </a:spcBef>
              <a:spcAft>
                <a:spcPts val="0"/>
              </a:spcAft>
              <a:buClr>
                <a:schemeClr val="dk1"/>
              </a:buClr>
              <a:buSzPts val="1200"/>
              <a:buChar char="●"/>
            </a:pPr>
            <a:r>
              <a:rPr lang="id" sz="1200">
                <a:solidFill>
                  <a:schemeClr val="dk1"/>
                </a:solidFill>
              </a:rPr>
              <a:t>Every image has 1362x1362 pixels resolution and 3 colors channel (RGB)</a:t>
            </a:r>
            <a:endParaRPr sz="1200">
              <a:solidFill>
                <a:schemeClr val="dk1"/>
              </a:solidFill>
            </a:endParaRPr>
          </a:p>
        </p:txBody>
      </p:sp>
      <p:pic>
        <p:nvPicPr>
          <p:cNvPr id="82" name="Google Shape;82;p15"/>
          <p:cNvPicPr preferRelativeResize="0"/>
          <p:nvPr/>
        </p:nvPicPr>
        <p:blipFill>
          <a:blip r:embed="rId4">
            <a:alphaModFix/>
          </a:blip>
          <a:stretch>
            <a:fillRect/>
          </a:stretch>
        </p:blipFill>
        <p:spPr>
          <a:xfrm>
            <a:off x="7513300" y="191025"/>
            <a:ext cx="1506275" cy="43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Base Implementation </a:t>
            </a:r>
            <a:endParaRPr/>
          </a:p>
        </p:txBody>
      </p:sp>
      <p:sp>
        <p:nvSpPr>
          <p:cNvPr id="88" name="Google Shape;88;p16"/>
          <p:cNvSpPr txBox="1"/>
          <p:nvPr>
            <p:ph idx="1" type="body"/>
          </p:nvPr>
        </p:nvSpPr>
        <p:spPr>
          <a:xfrm>
            <a:off x="311700" y="1152475"/>
            <a:ext cx="8520600" cy="79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d" sz="1100">
                <a:solidFill>
                  <a:schemeClr val="dk1"/>
                </a:solidFill>
              </a:rPr>
              <a:t>The same dense layer as the Convolutional Neural Network course in the Coursera as our base implementation. With this kind of layers and runs 30 epochs training, lasted for about 1.5 hours, gives us the validation accuracy of 45%.</a:t>
            </a:r>
            <a:endParaRPr sz="1100">
              <a:solidFill>
                <a:schemeClr val="dk1"/>
              </a:solidFill>
            </a:endParaRPr>
          </a:p>
          <a:p>
            <a:pPr indent="0" lvl="0" marL="0" rtl="0" algn="just">
              <a:spcBef>
                <a:spcPts val="0"/>
              </a:spcBef>
              <a:spcAft>
                <a:spcPts val="1600"/>
              </a:spcAft>
              <a:buNone/>
            </a:pPr>
            <a:r>
              <a:t/>
            </a:r>
            <a:endParaRPr/>
          </a:p>
        </p:txBody>
      </p:sp>
      <p:pic>
        <p:nvPicPr>
          <p:cNvPr id="89" name="Google Shape;89;p16"/>
          <p:cNvPicPr preferRelativeResize="0"/>
          <p:nvPr/>
        </p:nvPicPr>
        <p:blipFill>
          <a:blip r:embed="rId3">
            <a:alphaModFix/>
          </a:blip>
          <a:stretch>
            <a:fillRect/>
          </a:stretch>
        </p:blipFill>
        <p:spPr>
          <a:xfrm>
            <a:off x="7513300" y="191025"/>
            <a:ext cx="1506275" cy="434100"/>
          </a:xfrm>
          <a:prstGeom prst="rect">
            <a:avLst/>
          </a:prstGeom>
          <a:noFill/>
          <a:ln>
            <a:noFill/>
          </a:ln>
        </p:spPr>
      </p:pic>
      <p:pic>
        <p:nvPicPr>
          <p:cNvPr id="90" name="Google Shape;90;p16"/>
          <p:cNvPicPr preferRelativeResize="0"/>
          <p:nvPr/>
        </p:nvPicPr>
        <p:blipFill>
          <a:blip r:embed="rId4">
            <a:alphaModFix/>
          </a:blip>
          <a:stretch>
            <a:fillRect/>
          </a:stretch>
        </p:blipFill>
        <p:spPr>
          <a:xfrm>
            <a:off x="673100" y="1724225"/>
            <a:ext cx="3213100" cy="3268175"/>
          </a:xfrm>
          <a:prstGeom prst="rect">
            <a:avLst/>
          </a:prstGeom>
          <a:noFill/>
          <a:ln>
            <a:noFill/>
          </a:ln>
        </p:spPr>
      </p:pic>
      <p:pic>
        <p:nvPicPr>
          <p:cNvPr id="91" name="Google Shape;91;p16"/>
          <p:cNvPicPr preferRelativeResize="0"/>
          <p:nvPr/>
        </p:nvPicPr>
        <p:blipFill>
          <a:blip r:embed="rId5">
            <a:alphaModFix/>
          </a:blip>
          <a:stretch>
            <a:fillRect/>
          </a:stretch>
        </p:blipFill>
        <p:spPr>
          <a:xfrm>
            <a:off x="4267200" y="1812575"/>
            <a:ext cx="4343400" cy="289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Improvement Implementation</a:t>
            </a:r>
            <a:endParaRPr/>
          </a:p>
        </p:txBody>
      </p:sp>
      <p:sp>
        <p:nvSpPr>
          <p:cNvPr id="97" name="Google Shape;97;p17"/>
          <p:cNvSpPr txBox="1"/>
          <p:nvPr>
            <p:ph idx="1" type="body"/>
          </p:nvPr>
        </p:nvSpPr>
        <p:spPr>
          <a:xfrm>
            <a:off x="311700" y="1152475"/>
            <a:ext cx="8134200" cy="3319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d" sz="1100">
                <a:solidFill>
                  <a:schemeClr val="dk1"/>
                </a:solidFill>
              </a:rPr>
              <a:t>So in order to improve the result, we improve the accuracy of this model by adding more layers and more filters in our convolution. We’re also doing a batch normalization too. Although if we train for another 30 epochs, it’s lasted for about 180 minutes, but it gives us </a:t>
            </a:r>
            <a:r>
              <a:rPr b="1" lang="id" sz="1100">
                <a:solidFill>
                  <a:schemeClr val="dk1"/>
                </a:solidFill>
              </a:rPr>
              <a:t>testing accuracy of 87.2%</a:t>
            </a:r>
            <a:endParaRPr b="1" sz="1100">
              <a:solidFill>
                <a:schemeClr val="dk1"/>
              </a:solidFill>
            </a:endParaRPr>
          </a:p>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t/>
            </a:r>
            <a:endParaRPr sz="1100">
              <a:solidFill>
                <a:schemeClr val="dk1"/>
              </a:solidFill>
            </a:endParaRPr>
          </a:p>
          <a:p>
            <a:pPr indent="0" lvl="0" marL="0" rtl="0" algn="just">
              <a:spcBef>
                <a:spcPts val="0"/>
              </a:spcBef>
              <a:spcAft>
                <a:spcPts val="0"/>
              </a:spcAft>
              <a:buNone/>
            </a:pPr>
            <a:r>
              <a:t/>
            </a:r>
            <a:endParaRPr sz="1100"/>
          </a:p>
          <a:p>
            <a:pPr indent="0" lvl="0" marL="0" rtl="0" algn="just">
              <a:spcBef>
                <a:spcPts val="1600"/>
              </a:spcBef>
              <a:spcAft>
                <a:spcPts val="1600"/>
              </a:spcAft>
              <a:buNone/>
            </a:pPr>
            <a:r>
              <a:t/>
            </a:r>
            <a:endParaRPr sz="1100"/>
          </a:p>
        </p:txBody>
      </p:sp>
      <p:pic>
        <p:nvPicPr>
          <p:cNvPr id="98" name="Google Shape;98;p17"/>
          <p:cNvPicPr preferRelativeResize="0"/>
          <p:nvPr/>
        </p:nvPicPr>
        <p:blipFill rotWithShape="1">
          <a:blip r:embed="rId3">
            <a:alphaModFix/>
          </a:blip>
          <a:srcRect b="22383" l="8228" r="18890" t="38956"/>
          <a:stretch/>
        </p:blipFill>
        <p:spPr>
          <a:xfrm>
            <a:off x="4844325" y="2210216"/>
            <a:ext cx="3766526" cy="2351396"/>
          </a:xfrm>
          <a:prstGeom prst="rect">
            <a:avLst/>
          </a:prstGeom>
          <a:noFill/>
          <a:ln>
            <a:noFill/>
          </a:ln>
        </p:spPr>
      </p:pic>
      <p:pic>
        <p:nvPicPr>
          <p:cNvPr id="99" name="Google Shape;99;p17"/>
          <p:cNvPicPr preferRelativeResize="0"/>
          <p:nvPr/>
        </p:nvPicPr>
        <p:blipFill>
          <a:blip r:embed="rId4">
            <a:alphaModFix/>
          </a:blip>
          <a:stretch>
            <a:fillRect/>
          </a:stretch>
        </p:blipFill>
        <p:spPr>
          <a:xfrm>
            <a:off x="7513300" y="191025"/>
            <a:ext cx="1506275" cy="434100"/>
          </a:xfrm>
          <a:prstGeom prst="rect">
            <a:avLst/>
          </a:prstGeom>
          <a:noFill/>
          <a:ln>
            <a:noFill/>
          </a:ln>
        </p:spPr>
      </p:pic>
      <p:pic>
        <p:nvPicPr>
          <p:cNvPr id="100" name="Google Shape;100;p17"/>
          <p:cNvPicPr preferRelativeResize="0"/>
          <p:nvPr/>
        </p:nvPicPr>
        <p:blipFill rotWithShape="1">
          <a:blip r:embed="rId3">
            <a:alphaModFix/>
          </a:blip>
          <a:srcRect b="61340" l="10655" r="20288" t="0"/>
          <a:stretch/>
        </p:blipFill>
        <p:spPr>
          <a:xfrm>
            <a:off x="621375" y="2145157"/>
            <a:ext cx="3766526" cy="24815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Another Implementation</a:t>
            </a:r>
            <a:endParaRPr/>
          </a:p>
        </p:txBody>
      </p:sp>
      <p:sp>
        <p:nvSpPr>
          <p:cNvPr id="106" name="Google Shape;106;p18"/>
          <p:cNvSpPr txBox="1"/>
          <p:nvPr>
            <p:ph idx="1" type="body"/>
          </p:nvPr>
        </p:nvSpPr>
        <p:spPr>
          <a:xfrm>
            <a:off x="311700" y="1152475"/>
            <a:ext cx="79323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100">
                <a:solidFill>
                  <a:schemeClr val="dk1"/>
                </a:solidFill>
              </a:rPr>
              <a:t>W</a:t>
            </a:r>
            <a:r>
              <a:rPr lang="id" sz="1100">
                <a:solidFill>
                  <a:schemeClr val="dk1"/>
                </a:solidFill>
              </a:rPr>
              <a:t>e noticed that some images in the datasets are wrong classified, so we try to fix that by moving the images to the right class. There are roughly about 300 images that we tweak and the result is pretty significant, we managed to improve our accuracy which is from 87.2% (with the previous dataset) to </a:t>
            </a:r>
            <a:r>
              <a:rPr b="1" lang="id" sz="1100">
                <a:solidFill>
                  <a:schemeClr val="dk1"/>
                </a:solidFill>
              </a:rPr>
              <a:t>91.2%</a:t>
            </a:r>
            <a:endParaRPr b="1"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rPr lang="id" sz="1100">
                <a:solidFill>
                  <a:schemeClr val="dk1"/>
                </a:solidFill>
              </a:rPr>
              <a:t>Link to the New &amp; Improved Dataset:</a:t>
            </a:r>
            <a:endParaRPr sz="1100">
              <a:solidFill>
                <a:schemeClr val="dk1"/>
              </a:solidFill>
            </a:endParaRPr>
          </a:p>
          <a:p>
            <a:pPr indent="0" lvl="0" marL="0" rtl="0" algn="just">
              <a:spcBef>
                <a:spcPts val="0"/>
              </a:spcBef>
              <a:spcAft>
                <a:spcPts val="0"/>
              </a:spcAft>
              <a:buClr>
                <a:schemeClr val="dk1"/>
              </a:buClr>
              <a:buSzPts val="1100"/>
              <a:buFont typeface="Arial"/>
              <a:buNone/>
            </a:pPr>
            <a:r>
              <a:rPr lang="id" sz="1100" u="sng">
                <a:solidFill>
                  <a:schemeClr val="hlink"/>
                </a:solidFill>
                <a:hlinkClick r:id="rId3"/>
              </a:rPr>
              <a:t>https://drive.google.com/drive/folders/1lbgXCNdc5BICy-MOzRNdfI670TC-BrnL?usp=sharing</a:t>
            </a:r>
            <a:r>
              <a:rPr lang="id" sz="1100">
                <a:solidFill>
                  <a:schemeClr val="dk1"/>
                </a:solidFill>
              </a:rPr>
              <a:t> </a:t>
            </a:r>
            <a:endParaRPr sz="1100">
              <a:solidFill>
                <a:schemeClr val="dk1"/>
              </a:solidFill>
            </a:endParaRPr>
          </a:p>
        </p:txBody>
      </p:sp>
      <p:pic>
        <p:nvPicPr>
          <p:cNvPr id="107" name="Google Shape;107;p18"/>
          <p:cNvPicPr preferRelativeResize="0"/>
          <p:nvPr/>
        </p:nvPicPr>
        <p:blipFill>
          <a:blip r:embed="rId4">
            <a:alphaModFix/>
          </a:blip>
          <a:stretch>
            <a:fillRect/>
          </a:stretch>
        </p:blipFill>
        <p:spPr>
          <a:xfrm>
            <a:off x="7513300" y="191025"/>
            <a:ext cx="1506275" cy="434100"/>
          </a:xfrm>
          <a:prstGeom prst="rect">
            <a:avLst/>
          </a:prstGeom>
          <a:noFill/>
          <a:ln>
            <a:noFill/>
          </a:ln>
        </p:spPr>
      </p:pic>
      <p:pic>
        <p:nvPicPr>
          <p:cNvPr id="108" name="Google Shape;108;p18"/>
          <p:cNvPicPr preferRelativeResize="0"/>
          <p:nvPr/>
        </p:nvPicPr>
        <p:blipFill rotWithShape="1">
          <a:blip r:embed="rId5">
            <a:alphaModFix/>
          </a:blip>
          <a:srcRect b="61360" l="0" r="0" t="0"/>
          <a:stretch/>
        </p:blipFill>
        <p:spPr>
          <a:xfrm>
            <a:off x="442100" y="2589400"/>
            <a:ext cx="3728525" cy="2145932"/>
          </a:xfrm>
          <a:prstGeom prst="rect">
            <a:avLst/>
          </a:prstGeom>
          <a:noFill/>
          <a:ln>
            <a:noFill/>
          </a:ln>
        </p:spPr>
      </p:pic>
      <p:pic>
        <p:nvPicPr>
          <p:cNvPr id="109" name="Google Shape;109;p18"/>
          <p:cNvPicPr preferRelativeResize="0"/>
          <p:nvPr/>
        </p:nvPicPr>
        <p:blipFill rotWithShape="1">
          <a:blip r:embed="rId6">
            <a:alphaModFix/>
          </a:blip>
          <a:srcRect b="22460" l="0" r="0" t="38264"/>
          <a:stretch/>
        </p:blipFill>
        <p:spPr>
          <a:xfrm>
            <a:off x="4872200" y="2571738"/>
            <a:ext cx="3728525" cy="2181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Riceye Mobile App</a:t>
            </a:r>
            <a:endParaRPr/>
          </a:p>
        </p:txBody>
      </p:sp>
      <p:pic>
        <p:nvPicPr>
          <p:cNvPr id="115" name="Google Shape;115;p19"/>
          <p:cNvPicPr preferRelativeResize="0"/>
          <p:nvPr/>
        </p:nvPicPr>
        <p:blipFill>
          <a:blip r:embed="rId3">
            <a:alphaModFix/>
          </a:blip>
          <a:stretch>
            <a:fillRect/>
          </a:stretch>
        </p:blipFill>
        <p:spPr>
          <a:xfrm>
            <a:off x="7513300" y="191025"/>
            <a:ext cx="1506275" cy="434100"/>
          </a:xfrm>
          <a:prstGeom prst="rect">
            <a:avLst/>
          </a:prstGeom>
          <a:noFill/>
          <a:ln>
            <a:noFill/>
          </a:ln>
        </p:spPr>
      </p:pic>
      <p:pic>
        <p:nvPicPr>
          <p:cNvPr id="116" name="Google Shape;116;p19"/>
          <p:cNvPicPr preferRelativeResize="0"/>
          <p:nvPr/>
        </p:nvPicPr>
        <p:blipFill>
          <a:blip r:embed="rId4">
            <a:alphaModFix/>
          </a:blip>
          <a:stretch>
            <a:fillRect/>
          </a:stretch>
        </p:blipFill>
        <p:spPr>
          <a:xfrm>
            <a:off x="2689337" y="1066472"/>
            <a:ext cx="1734367" cy="3083338"/>
          </a:xfrm>
          <a:prstGeom prst="rect">
            <a:avLst/>
          </a:prstGeom>
          <a:noFill/>
          <a:ln>
            <a:noFill/>
          </a:ln>
        </p:spPr>
      </p:pic>
      <p:pic>
        <p:nvPicPr>
          <p:cNvPr id="117" name="Google Shape;117;p19"/>
          <p:cNvPicPr preferRelativeResize="0"/>
          <p:nvPr/>
        </p:nvPicPr>
        <p:blipFill>
          <a:blip r:embed="rId5">
            <a:alphaModFix/>
          </a:blip>
          <a:stretch>
            <a:fillRect/>
          </a:stretch>
        </p:blipFill>
        <p:spPr>
          <a:xfrm>
            <a:off x="4720248" y="1066480"/>
            <a:ext cx="1734367" cy="3083323"/>
          </a:xfrm>
          <a:prstGeom prst="rect">
            <a:avLst/>
          </a:prstGeom>
          <a:noFill/>
          <a:ln>
            <a:noFill/>
          </a:ln>
        </p:spPr>
      </p:pic>
      <p:pic>
        <p:nvPicPr>
          <p:cNvPr id="118" name="Google Shape;118;p19"/>
          <p:cNvPicPr preferRelativeResize="0"/>
          <p:nvPr/>
        </p:nvPicPr>
        <p:blipFill>
          <a:blip r:embed="rId6">
            <a:alphaModFix/>
          </a:blip>
          <a:stretch>
            <a:fillRect/>
          </a:stretch>
        </p:blipFill>
        <p:spPr>
          <a:xfrm>
            <a:off x="6751172" y="1066461"/>
            <a:ext cx="1734367" cy="3083366"/>
          </a:xfrm>
          <a:prstGeom prst="rect">
            <a:avLst/>
          </a:prstGeom>
          <a:noFill/>
          <a:ln>
            <a:noFill/>
          </a:ln>
        </p:spPr>
      </p:pic>
      <p:pic>
        <p:nvPicPr>
          <p:cNvPr id="119" name="Google Shape;119;p19"/>
          <p:cNvPicPr preferRelativeResize="0"/>
          <p:nvPr/>
        </p:nvPicPr>
        <p:blipFill>
          <a:blip r:embed="rId7">
            <a:alphaModFix/>
          </a:blip>
          <a:stretch>
            <a:fillRect/>
          </a:stretch>
        </p:blipFill>
        <p:spPr>
          <a:xfrm>
            <a:off x="658438" y="1066450"/>
            <a:ext cx="1734367" cy="3083376"/>
          </a:xfrm>
          <a:prstGeom prst="rect">
            <a:avLst/>
          </a:prstGeom>
          <a:noFill/>
          <a:ln>
            <a:noFill/>
          </a:ln>
        </p:spPr>
      </p:pic>
      <p:sp>
        <p:nvSpPr>
          <p:cNvPr id="120" name="Google Shape;120;p19"/>
          <p:cNvSpPr txBox="1"/>
          <p:nvPr/>
        </p:nvSpPr>
        <p:spPr>
          <a:xfrm>
            <a:off x="311700" y="4372525"/>
            <a:ext cx="72015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t>APP LINK: </a:t>
            </a:r>
            <a:r>
              <a:rPr lang="id" sz="1500" u="sng">
                <a:solidFill>
                  <a:schemeClr val="hlink"/>
                </a:solidFill>
                <a:hlinkClick r:id="rId8"/>
              </a:rPr>
              <a:t>https://play.google.com/store/apps/details?id=dev.mtsstudio.riceye</a:t>
            </a:r>
            <a:endParaRPr sz="1800"/>
          </a:p>
        </p:txBody>
      </p:sp>
      <p:sp>
        <p:nvSpPr>
          <p:cNvPr id="121" name="Google Shape;121;p19"/>
          <p:cNvSpPr txBox="1"/>
          <p:nvPr/>
        </p:nvSpPr>
        <p:spPr>
          <a:xfrm>
            <a:off x="2803375" y="4085183"/>
            <a:ext cx="1506300" cy="3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000"/>
              <a:t>(It’s should be a leaf)</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Riceye Web App</a:t>
            </a:r>
            <a:endParaRPr/>
          </a:p>
        </p:txBody>
      </p:sp>
      <p:pic>
        <p:nvPicPr>
          <p:cNvPr id="127" name="Google Shape;127;p20"/>
          <p:cNvPicPr preferRelativeResize="0"/>
          <p:nvPr/>
        </p:nvPicPr>
        <p:blipFill>
          <a:blip r:embed="rId3">
            <a:alphaModFix/>
          </a:blip>
          <a:stretch>
            <a:fillRect/>
          </a:stretch>
        </p:blipFill>
        <p:spPr>
          <a:xfrm>
            <a:off x="1611475" y="1043572"/>
            <a:ext cx="5921060" cy="3354800"/>
          </a:xfrm>
          <a:prstGeom prst="rect">
            <a:avLst/>
          </a:prstGeom>
          <a:noFill/>
          <a:ln>
            <a:noFill/>
          </a:ln>
        </p:spPr>
      </p:pic>
      <p:sp>
        <p:nvSpPr>
          <p:cNvPr id="128" name="Google Shape;128;p20"/>
          <p:cNvSpPr txBox="1"/>
          <p:nvPr/>
        </p:nvSpPr>
        <p:spPr>
          <a:xfrm>
            <a:off x="311700" y="4372525"/>
            <a:ext cx="72015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t>WEB</a:t>
            </a:r>
            <a:r>
              <a:rPr lang="id" sz="1800"/>
              <a:t> LINK: </a:t>
            </a:r>
            <a:r>
              <a:rPr lang="id" sz="1500" u="sng">
                <a:solidFill>
                  <a:schemeClr val="hlink"/>
                </a:solidFill>
                <a:hlinkClick r:id="rId4"/>
              </a:rPr>
              <a:t>https://riceye.herokuapp.com</a:t>
            </a:r>
            <a:r>
              <a:rPr lang="id" sz="1500"/>
              <a:t>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331500" y="1369200"/>
            <a:ext cx="248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Thank You~ </a:t>
            </a:r>
            <a:endParaRPr/>
          </a:p>
        </p:txBody>
      </p:sp>
      <p:pic>
        <p:nvPicPr>
          <p:cNvPr id="134" name="Google Shape;134;p21"/>
          <p:cNvPicPr preferRelativeResize="0"/>
          <p:nvPr/>
        </p:nvPicPr>
        <p:blipFill>
          <a:blip r:embed="rId3">
            <a:alphaModFix/>
          </a:blip>
          <a:stretch>
            <a:fillRect/>
          </a:stretch>
        </p:blipFill>
        <p:spPr>
          <a:xfrm>
            <a:off x="1051300" y="2422650"/>
            <a:ext cx="1376150" cy="1376150"/>
          </a:xfrm>
          <a:prstGeom prst="rect">
            <a:avLst/>
          </a:prstGeom>
          <a:noFill/>
          <a:ln>
            <a:noFill/>
          </a:ln>
        </p:spPr>
      </p:pic>
      <p:sp>
        <p:nvSpPr>
          <p:cNvPr id="135" name="Google Shape;135;p21"/>
          <p:cNvSpPr txBox="1"/>
          <p:nvPr/>
        </p:nvSpPr>
        <p:spPr>
          <a:xfrm>
            <a:off x="951250" y="3798800"/>
            <a:ext cx="1815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t>Rike Adelia</a:t>
            </a:r>
            <a:endParaRPr/>
          </a:p>
        </p:txBody>
      </p:sp>
      <p:pic>
        <p:nvPicPr>
          <p:cNvPr id="136" name="Google Shape;136;p21"/>
          <p:cNvPicPr preferRelativeResize="0"/>
          <p:nvPr/>
        </p:nvPicPr>
        <p:blipFill>
          <a:blip r:embed="rId4">
            <a:alphaModFix/>
          </a:blip>
          <a:stretch>
            <a:fillRect/>
          </a:stretch>
        </p:blipFill>
        <p:spPr>
          <a:xfrm>
            <a:off x="3883925" y="2422649"/>
            <a:ext cx="1376150" cy="1376150"/>
          </a:xfrm>
          <a:prstGeom prst="rect">
            <a:avLst/>
          </a:prstGeom>
          <a:noFill/>
          <a:ln>
            <a:noFill/>
          </a:ln>
        </p:spPr>
      </p:pic>
      <p:sp>
        <p:nvSpPr>
          <p:cNvPr id="137" name="Google Shape;137;p21"/>
          <p:cNvSpPr txBox="1"/>
          <p:nvPr/>
        </p:nvSpPr>
        <p:spPr>
          <a:xfrm>
            <a:off x="3664350" y="3798800"/>
            <a:ext cx="1815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t>Hansel Susanto </a:t>
            </a:r>
            <a:endParaRPr/>
          </a:p>
        </p:txBody>
      </p:sp>
      <p:pic>
        <p:nvPicPr>
          <p:cNvPr id="138" name="Google Shape;138;p21"/>
          <p:cNvPicPr preferRelativeResize="0"/>
          <p:nvPr/>
        </p:nvPicPr>
        <p:blipFill>
          <a:blip r:embed="rId5">
            <a:alphaModFix/>
          </a:blip>
          <a:stretch>
            <a:fillRect/>
          </a:stretch>
        </p:blipFill>
        <p:spPr>
          <a:xfrm>
            <a:off x="229375" y="153099"/>
            <a:ext cx="721870" cy="721850"/>
          </a:xfrm>
          <a:prstGeom prst="rect">
            <a:avLst/>
          </a:prstGeom>
          <a:noFill/>
          <a:ln>
            <a:noFill/>
          </a:ln>
        </p:spPr>
      </p:pic>
      <p:sp>
        <p:nvSpPr>
          <p:cNvPr id="139" name="Google Shape;139;p21"/>
          <p:cNvSpPr txBox="1"/>
          <p:nvPr>
            <p:ph type="title"/>
          </p:nvPr>
        </p:nvSpPr>
        <p:spPr>
          <a:xfrm>
            <a:off x="850500" y="311250"/>
            <a:ext cx="2481000" cy="5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000"/>
              <a:t>Riceye</a:t>
            </a:r>
            <a:endParaRPr sz="2000"/>
          </a:p>
        </p:txBody>
      </p:sp>
      <p:pic>
        <p:nvPicPr>
          <p:cNvPr id="140" name="Google Shape;140;p21"/>
          <p:cNvPicPr preferRelativeResize="0"/>
          <p:nvPr/>
        </p:nvPicPr>
        <p:blipFill>
          <a:blip r:embed="rId6">
            <a:alphaModFix/>
          </a:blip>
          <a:stretch>
            <a:fillRect/>
          </a:stretch>
        </p:blipFill>
        <p:spPr>
          <a:xfrm>
            <a:off x="7513300" y="191025"/>
            <a:ext cx="1506275" cy="434100"/>
          </a:xfrm>
          <a:prstGeom prst="rect">
            <a:avLst/>
          </a:prstGeom>
          <a:noFill/>
          <a:ln>
            <a:noFill/>
          </a:ln>
        </p:spPr>
      </p:pic>
      <p:pic>
        <p:nvPicPr>
          <p:cNvPr id="141" name="Google Shape;141;p21"/>
          <p:cNvPicPr preferRelativeResize="0"/>
          <p:nvPr/>
        </p:nvPicPr>
        <p:blipFill>
          <a:blip r:embed="rId7">
            <a:alphaModFix/>
          </a:blip>
          <a:stretch>
            <a:fillRect/>
          </a:stretch>
        </p:blipFill>
        <p:spPr>
          <a:xfrm>
            <a:off x="2855188" y="4661750"/>
            <a:ext cx="3433625" cy="266675"/>
          </a:xfrm>
          <a:prstGeom prst="rect">
            <a:avLst/>
          </a:prstGeom>
          <a:noFill/>
          <a:ln>
            <a:noFill/>
          </a:ln>
        </p:spPr>
      </p:pic>
      <p:pic>
        <p:nvPicPr>
          <p:cNvPr id="142" name="Google Shape;142;p21"/>
          <p:cNvPicPr preferRelativeResize="0"/>
          <p:nvPr/>
        </p:nvPicPr>
        <p:blipFill>
          <a:blip r:embed="rId8">
            <a:alphaModFix/>
          </a:blip>
          <a:stretch>
            <a:fillRect/>
          </a:stretch>
        </p:blipFill>
        <p:spPr>
          <a:xfrm>
            <a:off x="6716550" y="2422651"/>
            <a:ext cx="1376150" cy="1376150"/>
          </a:xfrm>
          <a:prstGeom prst="rect">
            <a:avLst/>
          </a:prstGeom>
          <a:noFill/>
          <a:ln>
            <a:noFill/>
          </a:ln>
        </p:spPr>
      </p:pic>
      <p:sp>
        <p:nvSpPr>
          <p:cNvPr id="143" name="Google Shape;143;p21"/>
          <p:cNvSpPr txBox="1"/>
          <p:nvPr/>
        </p:nvSpPr>
        <p:spPr>
          <a:xfrm>
            <a:off x="6496975" y="3798800"/>
            <a:ext cx="18153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a:t>Brizky Ramadhani</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